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8" r:id="rId10"/>
    <p:sldId id="267" r:id="rId11"/>
    <p:sldId id="266" r:id="rId12"/>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75" autoAdjust="0"/>
  </p:normalViewPr>
  <p:slideViewPr>
    <p:cSldViewPr>
      <p:cViewPr varScale="1">
        <p:scale>
          <a:sx n="95" d="100"/>
          <a:sy n="95" d="100"/>
        </p:scale>
        <p:origin x="-1090" y="-82"/>
      </p:cViewPr>
      <p:guideLst>
        <p:guide orient="horz" pos="2160"/>
        <p:guide pos="2880"/>
      </p:guideLst>
    </p:cSldViewPr>
  </p:slideViewPr>
  <p:outlineViewPr>
    <p:cViewPr>
      <p:scale>
        <a:sx n="33" d="100"/>
        <a:sy n="33" d="100"/>
      </p:scale>
      <p:origin x="0" y="592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153E3E-B881-470D-A75B-5A84CBA03EE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s-AR"/>
        </a:p>
      </dgm:t>
    </dgm:pt>
    <dgm:pt modelId="{2A2F4074-846C-4DB4-94F1-EE2277FA99AF}">
      <dgm:prSet phldrT="[Texto]"/>
      <dgm:spPr/>
      <dgm:t>
        <a:bodyPr/>
        <a:lstStyle/>
        <a:p>
          <a:r>
            <a:rPr lang="es-AR" dirty="0" smtClean="0"/>
            <a:t>CONVOCATORIA  INTERCAMBIO</a:t>
          </a:r>
          <a:endParaRPr lang="es-AR" dirty="0"/>
        </a:p>
      </dgm:t>
    </dgm:pt>
    <dgm:pt modelId="{D39C0D99-0EAE-4355-8550-B388F4DC52F4}" type="parTrans" cxnId="{E8E8141E-ACA8-4572-895A-D187F393E41A}">
      <dgm:prSet/>
      <dgm:spPr/>
      <dgm:t>
        <a:bodyPr/>
        <a:lstStyle/>
        <a:p>
          <a:endParaRPr lang="es-AR"/>
        </a:p>
      </dgm:t>
    </dgm:pt>
    <dgm:pt modelId="{F94BAC6C-8459-43CA-B399-3943313C84F3}" type="sibTrans" cxnId="{E8E8141E-ACA8-4572-895A-D187F393E41A}">
      <dgm:prSet/>
      <dgm:spPr/>
      <dgm:t>
        <a:bodyPr/>
        <a:lstStyle/>
        <a:p>
          <a:endParaRPr lang="es-AR"/>
        </a:p>
      </dgm:t>
    </dgm:pt>
    <dgm:pt modelId="{891991D1-5FB9-4467-9994-20EA276B9611}">
      <dgm:prSet phldrT="[Texto]"/>
      <dgm:spPr/>
      <dgm:t>
        <a:bodyPr/>
        <a:lstStyle/>
        <a:p>
          <a:r>
            <a:rPr lang="es-AR" dirty="0" smtClean="0"/>
            <a:t>DIAGNOSTICO DE NECESIDADES</a:t>
          </a:r>
          <a:endParaRPr lang="es-AR" dirty="0"/>
        </a:p>
      </dgm:t>
    </dgm:pt>
    <dgm:pt modelId="{FA9AEF55-39A1-483C-B47F-D0659F98F41F}" type="parTrans" cxnId="{ABAA586D-3F64-4BA2-815B-459C2DC8865C}">
      <dgm:prSet/>
      <dgm:spPr/>
      <dgm:t>
        <a:bodyPr/>
        <a:lstStyle/>
        <a:p>
          <a:endParaRPr lang="es-AR"/>
        </a:p>
      </dgm:t>
    </dgm:pt>
    <dgm:pt modelId="{2193C1DA-A470-457F-BEE3-9AC5EB78E737}" type="sibTrans" cxnId="{ABAA586D-3F64-4BA2-815B-459C2DC8865C}">
      <dgm:prSet/>
      <dgm:spPr/>
      <dgm:t>
        <a:bodyPr/>
        <a:lstStyle/>
        <a:p>
          <a:endParaRPr lang="es-AR"/>
        </a:p>
      </dgm:t>
    </dgm:pt>
    <dgm:pt modelId="{C8B9F3C6-84FE-4B30-B026-7C6028F0457C}">
      <dgm:prSet phldrT="[Texto]"/>
      <dgm:spPr/>
      <dgm:t>
        <a:bodyPr/>
        <a:lstStyle/>
        <a:p>
          <a:r>
            <a:rPr lang="es-AR" dirty="0" smtClean="0"/>
            <a:t>DEBATE SOBRE PRIORIDADES</a:t>
          </a:r>
          <a:endParaRPr lang="es-AR" dirty="0"/>
        </a:p>
      </dgm:t>
    </dgm:pt>
    <dgm:pt modelId="{DB198C2B-E370-4CE0-8445-3ECB9AB9F8B4}" type="parTrans" cxnId="{753B1119-544B-405E-A1B8-D9A99AE91D5C}">
      <dgm:prSet/>
      <dgm:spPr/>
      <dgm:t>
        <a:bodyPr/>
        <a:lstStyle/>
        <a:p>
          <a:endParaRPr lang="es-AR"/>
        </a:p>
      </dgm:t>
    </dgm:pt>
    <dgm:pt modelId="{8D9B99AF-CE1A-4D1A-A5C6-53EAF803A975}" type="sibTrans" cxnId="{753B1119-544B-405E-A1B8-D9A99AE91D5C}">
      <dgm:prSet/>
      <dgm:spPr/>
      <dgm:t>
        <a:bodyPr/>
        <a:lstStyle/>
        <a:p>
          <a:endParaRPr lang="es-AR"/>
        </a:p>
      </dgm:t>
    </dgm:pt>
    <dgm:pt modelId="{28665EC6-05BC-4F4E-BC50-56CF0CA98FC9}">
      <dgm:prSet phldrT="[Texto]"/>
      <dgm:spPr/>
      <dgm:t>
        <a:bodyPr/>
        <a:lstStyle/>
        <a:p>
          <a:r>
            <a:rPr lang="es-AR" dirty="0" smtClean="0"/>
            <a:t>CONSENSO/VOTACION</a:t>
          </a:r>
          <a:endParaRPr lang="es-AR" dirty="0"/>
        </a:p>
      </dgm:t>
    </dgm:pt>
    <dgm:pt modelId="{F2ED040E-EFFA-4FD2-A245-0BDF9DE15555}" type="parTrans" cxnId="{B168A9D3-9AD3-4554-BCEC-6F5B9B4C663F}">
      <dgm:prSet/>
      <dgm:spPr/>
      <dgm:t>
        <a:bodyPr/>
        <a:lstStyle/>
        <a:p>
          <a:endParaRPr lang="es-AR"/>
        </a:p>
      </dgm:t>
    </dgm:pt>
    <dgm:pt modelId="{C97E5857-74C0-4AC0-84FD-58BBE43F2F85}" type="sibTrans" cxnId="{B168A9D3-9AD3-4554-BCEC-6F5B9B4C663F}">
      <dgm:prSet/>
      <dgm:spPr/>
      <dgm:t>
        <a:bodyPr/>
        <a:lstStyle/>
        <a:p>
          <a:endParaRPr lang="es-AR"/>
        </a:p>
      </dgm:t>
    </dgm:pt>
    <dgm:pt modelId="{44A1022B-B1C7-4A61-986B-D22DD8B643D2}">
      <dgm:prSet phldrT="[Texto]"/>
      <dgm:spPr/>
      <dgm:t>
        <a:bodyPr/>
        <a:lstStyle/>
        <a:p>
          <a:r>
            <a:rPr lang="es-AR" dirty="0" smtClean="0"/>
            <a:t>PROYECTO</a:t>
          </a:r>
          <a:endParaRPr lang="es-AR" dirty="0"/>
        </a:p>
      </dgm:t>
    </dgm:pt>
    <dgm:pt modelId="{B8081DFD-479F-488F-BEDF-FB0C99C19279}" type="parTrans" cxnId="{CEFFF010-A515-4C8E-9E7B-6C0012C8C040}">
      <dgm:prSet/>
      <dgm:spPr/>
      <dgm:t>
        <a:bodyPr/>
        <a:lstStyle/>
        <a:p>
          <a:endParaRPr lang="es-AR"/>
        </a:p>
      </dgm:t>
    </dgm:pt>
    <dgm:pt modelId="{86AC2328-CD84-42D4-8584-C9DE0B528106}" type="sibTrans" cxnId="{CEFFF010-A515-4C8E-9E7B-6C0012C8C040}">
      <dgm:prSet/>
      <dgm:spPr/>
      <dgm:t>
        <a:bodyPr/>
        <a:lstStyle/>
        <a:p>
          <a:endParaRPr lang="es-AR"/>
        </a:p>
      </dgm:t>
    </dgm:pt>
    <dgm:pt modelId="{AE003D50-3234-49CF-AE1A-CFFEA7624A63}" type="pres">
      <dgm:prSet presAssocID="{66153E3E-B881-470D-A75B-5A84CBA03EE6}" presName="diagram" presStyleCnt="0">
        <dgm:presLayoutVars>
          <dgm:dir/>
          <dgm:resizeHandles val="exact"/>
        </dgm:presLayoutVars>
      </dgm:prSet>
      <dgm:spPr/>
      <dgm:t>
        <a:bodyPr/>
        <a:lstStyle/>
        <a:p>
          <a:endParaRPr lang="es-AR"/>
        </a:p>
      </dgm:t>
    </dgm:pt>
    <dgm:pt modelId="{B0A3A609-18C1-4022-B884-8288A3D98C28}" type="pres">
      <dgm:prSet presAssocID="{2A2F4074-846C-4DB4-94F1-EE2277FA99AF}" presName="node" presStyleLbl="node1" presStyleIdx="0" presStyleCnt="5">
        <dgm:presLayoutVars>
          <dgm:bulletEnabled val="1"/>
        </dgm:presLayoutVars>
      </dgm:prSet>
      <dgm:spPr/>
      <dgm:t>
        <a:bodyPr/>
        <a:lstStyle/>
        <a:p>
          <a:endParaRPr lang="es-AR"/>
        </a:p>
      </dgm:t>
    </dgm:pt>
    <dgm:pt modelId="{0E98CBA8-5B1B-4DB2-8657-F09AE066B1C1}" type="pres">
      <dgm:prSet presAssocID="{F94BAC6C-8459-43CA-B399-3943313C84F3}" presName="sibTrans" presStyleCnt="0"/>
      <dgm:spPr/>
    </dgm:pt>
    <dgm:pt modelId="{0596B735-0759-43FD-9FFD-092EF6895D61}" type="pres">
      <dgm:prSet presAssocID="{891991D1-5FB9-4467-9994-20EA276B9611}" presName="node" presStyleLbl="node1" presStyleIdx="1" presStyleCnt="5">
        <dgm:presLayoutVars>
          <dgm:bulletEnabled val="1"/>
        </dgm:presLayoutVars>
      </dgm:prSet>
      <dgm:spPr/>
      <dgm:t>
        <a:bodyPr/>
        <a:lstStyle/>
        <a:p>
          <a:endParaRPr lang="es-AR"/>
        </a:p>
      </dgm:t>
    </dgm:pt>
    <dgm:pt modelId="{8C01D728-B778-4BA9-9931-EFA691B26704}" type="pres">
      <dgm:prSet presAssocID="{2193C1DA-A470-457F-BEE3-9AC5EB78E737}" presName="sibTrans" presStyleCnt="0"/>
      <dgm:spPr/>
    </dgm:pt>
    <dgm:pt modelId="{38AFDB82-774D-428A-B5C6-5A6E1E185672}" type="pres">
      <dgm:prSet presAssocID="{C8B9F3C6-84FE-4B30-B026-7C6028F0457C}" presName="node" presStyleLbl="node1" presStyleIdx="2" presStyleCnt="5">
        <dgm:presLayoutVars>
          <dgm:bulletEnabled val="1"/>
        </dgm:presLayoutVars>
      </dgm:prSet>
      <dgm:spPr/>
      <dgm:t>
        <a:bodyPr/>
        <a:lstStyle/>
        <a:p>
          <a:endParaRPr lang="es-AR"/>
        </a:p>
      </dgm:t>
    </dgm:pt>
    <dgm:pt modelId="{A496041B-BE09-4C71-A609-251BE4041369}" type="pres">
      <dgm:prSet presAssocID="{8D9B99AF-CE1A-4D1A-A5C6-53EAF803A975}" presName="sibTrans" presStyleCnt="0"/>
      <dgm:spPr/>
    </dgm:pt>
    <dgm:pt modelId="{4996F22B-1D65-40C8-9389-9E4340BEFDE2}" type="pres">
      <dgm:prSet presAssocID="{28665EC6-05BC-4F4E-BC50-56CF0CA98FC9}" presName="node" presStyleLbl="node1" presStyleIdx="3" presStyleCnt="5">
        <dgm:presLayoutVars>
          <dgm:bulletEnabled val="1"/>
        </dgm:presLayoutVars>
      </dgm:prSet>
      <dgm:spPr/>
      <dgm:t>
        <a:bodyPr/>
        <a:lstStyle/>
        <a:p>
          <a:endParaRPr lang="es-AR"/>
        </a:p>
      </dgm:t>
    </dgm:pt>
    <dgm:pt modelId="{F4E9E7EA-BF2E-4CA8-8A2F-FD008ADBA3BD}" type="pres">
      <dgm:prSet presAssocID="{C97E5857-74C0-4AC0-84FD-58BBE43F2F85}" presName="sibTrans" presStyleCnt="0"/>
      <dgm:spPr/>
    </dgm:pt>
    <dgm:pt modelId="{3B35EA79-AF7D-4E08-BFDE-2A37E23F32D2}" type="pres">
      <dgm:prSet presAssocID="{44A1022B-B1C7-4A61-986B-D22DD8B643D2}" presName="node" presStyleLbl="node1" presStyleIdx="4" presStyleCnt="5">
        <dgm:presLayoutVars>
          <dgm:bulletEnabled val="1"/>
        </dgm:presLayoutVars>
      </dgm:prSet>
      <dgm:spPr/>
      <dgm:t>
        <a:bodyPr/>
        <a:lstStyle/>
        <a:p>
          <a:endParaRPr lang="es-AR"/>
        </a:p>
      </dgm:t>
    </dgm:pt>
  </dgm:ptLst>
  <dgm:cxnLst>
    <dgm:cxn modelId="{E8E8141E-ACA8-4572-895A-D187F393E41A}" srcId="{66153E3E-B881-470D-A75B-5A84CBA03EE6}" destId="{2A2F4074-846C-4DB4-94F1-EE2277FA99AF}" srcOrd="0" destOrd="0" parTransId="{D39C0D99-0EAE-4355-8550-B388F4DC52F4}" sibTransId="{F94BAC6C-8459-43CA-B399-3943313C84F3}"/>
    <dgm:cxn modelId="{555C98AD-9CAD-42EE-8D23-38ED4AD58B0E}" type="presOf" srcId="{C8B9F3C6-84FE-4B30-B026-7C6028F0457C}" destId="{38AFDB82-774D-428A-B5C6-5A6E1E185672}" srcOrd="0" destOrd="0" presId="urn:microsoft.com/office/officeart/2005/8/layout/default"/>
    <dgm:cxn modelId="{ABAA586D-3F64-4BA2-815B-459C2DC8865C}" srcId="{66153E3E-B881-470D-A75B-5A84CBA03EE6}" destId="{891991D1-5FB9-4467-9994-20EA276B9611}" srcOrd="1" destOrd="0" parTransId="{FA9AEF55-39A1-483C-B47F-D0659F98F41F}" sibTransId="{2193C1DA-A470-457F-BEE3-9AC5EB78E737}"/>
    <dgm:cxn modelId="{A7E884AC-1EF3-4575-98D4-8550370683CF}" type="presOf" srcId="{28665EC6-05BC-4F4E-BC50-56CF0CA98FC9}" destId="{4996F22B-1D65-40C8-9389-9E4340BEFDE2}" srcOrd="0" destOrd="0" presId="urn:microsoft.com/office/officeart/2005/8/layout/default"/>
    <dgm:cxn modelId="{115FD720-C339-4D37-8CE5-E8FCCD5C80BF}" type="presOf" srcId="{66153E3E-B881-470D-A75B-5A84CBA03EE6}" destId="{AE003D50-3234-49CF-AE1A-CFFEA7624A63}" srcOrd="0" destOrd="0" presId="urn:microsoft.com/office/officeart/2005/8/layout/default"/>
    <dgm:cxn modelId="{CEFFF010-A515-4C8E-9E7B-6C0012C8C040}" srcId="{66153E3E-B881-470D-A75B-5A84CBA03EE6}" destId="{44A1022B-B1C7-4A61-986B-D22DD8B643D2}" srcOrd="4" destOrd="0" parTransId="{B8081DFD-479F-488F-BEDF-FB0C99C19279}" sibTransId="{86AC2328-CD84-42D4-8584-C9DE0B528106}"/>
    <dgm:cxn modelId="{23465CD3-5140-4690-A6B4-3165A81A94FD}" type="presOf" srcId="{891991D1-5FB9-4467-9994-20EA276B9611}" destId="{0596B735-0759-43FD-9FFD-092EF6895D61}" srcOrd="0" destOrd="0" presId="urn:microsoft.com/office/officeart/2005/8/layout/default"/>
    <dgm:cxn modelId="{B168A9D3-9AD3-4554-BCEC-6F5B9B4C663F}" srcId="{66153E3E-B881-470D-A75B-5A84CBA03EE6}" destId="{28665EC6-05BC-4F4E-BC50-56CF0CA98FC9}" srcOrd="3" destOrd="0" parTransId="{F2ED040E-EFFA-4FD2-A245-0BDF9DE15555}" sibTransId="{C97E5857-74C0-4AC0-84FD-58BBE43F2F85}"/>
    <dgm:cxn modelId="{6B8DB958-4009-469A-A80A-B394BEB9D311}" type="presOf" srcId="{2A2F4074-846C-4DB4-94F1-EE2277FA99AF}" destId="{B0A3A609-18C1-4022-B884-8288A3D98C28}" srcOrd="0" destOrd="0" presId="urn:microsoft.com/office/officeart/2005/8/layout/default"/>
    <dgm:cxn modelId="{753B1119-544B-405E-A1B8-D9A99AE91D5C}" srcId="{66153E3E-B881-470D-A75B-5A84CBA03EE6}" destId="{C8B9F3C6-84FE-4B30-B026-7C6028F0457C}" srcOrd="2" destOrd="0" parTransId="{DB198C2B-E370-4CE0-8445-3ECB9AB9F8B4}" sibTransId="{8D9B99AF-CE1A-4D1A-A5C6-53EAF803A975}"/>
    <dgm:cxn modelId="{8C161812-27A6-4A76-891F-2350A49AC7C2}" type="presOf" srcId="{44A1022B-B1C7-4A61-986B-D22DD8B643D2}" destId="{3B35EA79-AF7D-4E08-BFDE-2A37E23F32D2}" srcOrd="0" destOrd="0" presId="urn:microsoft.com/office/officeart/2005/8/layout/default"/>
    <dgm:cxn modelId="{CAE9997C-9A92-4AE5-A2CC-97E8BE7B809E}" type="presParOf" srcId="{AE003D50-3234-49CF-AE1A-CFFEA7624A63}" destId="{B0A3A609-18C1-4022-B884-8288A3D98C28}" srcOrd="0" destOrd="0" presId="urn:microsoft.com/office/officeart/2005/8/layout/default"/>
    <dgm:cxn modelId="{7FB69EF0-CCDC-4EF0-A379-BF9D212BCAAF}" type="presParOf" srcId="{AE003D50-3234-49CF-AE1A-CFFEA7624A63}" destId="{0E98CBA8-5B1B-4DB2-8657-F09AE066B1C1}" srcOrd="1" destOrd="0" presId="urn:microsoft.com/office/officeart/2005/8/layout/default"/>
    <dgm:cxn modelId="{C14E3336-5EC4-4DE7-925B-8CE828EBD4D9}" type="presParOf" srcId="{AE003D50-3234-49CF-AE1A-CFFEA7624A63}" destId="{0596B735-0759-43FD-9FFD-092EF6895D61}" srcOrd="2" destOrd="0" presId="urn:microsoft.com/office/officeart/2005/8/layout/default"/>
    <dgm:cxn modelId="{04B9CC72-7AF1-4CDA-886B-ACFCDEE33842}" type="presParOf" srcId="{AE003D50-3234-49CF-AE1A-CFFEA7624A63}" destId="{8C01D728-B778-4BA9-9931-EFA691B26704}" srcOrd="3" destOrd="0" presId="urn:microsoft.com/office/officeart/2005/8/layout/default"/>
    <dgm:cxn modelId="{515BBF09-6453-470F-B807-992A94B324BC}" type="presParOf" srcId="{AE003D50-3234-49CF-AE1A-CFFEA7624A63}" destId="{38AFDB82-774D-428A-B5C6-5A6E1E185672}" srcOrd="4" destOrd="0" presId="urn:microsoft.com/office/officeart/2005/8/layout/default"/>
    <dgm:cxn modelId="{96742513-6CBA-496F-958A-D3CE66E6F529}" type="presParOf" srcId="{AE003D50-3234-49CF-AE1A-CFFEA7624A63}" destId="{A496041B-BE09-4C71-A609-251BE4041369}" srcOrd="5" destOrd="0" presId="urn:microsoft.com/office/officeart/2005/8/layout/default"/>
    <dgm:cxn modelId="{219DE9B9-9900-4D4D-A1AD-3BB22B0ACACC}" type="presParOf" srcId="{AE003D50-3234-49CF-AE1A-CFFEA7624A63}" destId="{4996F22B-1D65-40C8-9389-9E4340BEFDE2}" srcOrd="6" destOrd="0" presId="urn:microsoft.com/office/officeart/2005/8/layout/default"/>
    <dgm:cxn modelId="{E9D82DF0-CC03-43B0-8A5E-97D0F0D9BF03}" type="presParOf" srcId="{AE003D50-3234-49CF-AE1A-CFFEA7624A63}" destId="{F4E9E7EA-BF2E-4CA8-8A2F-FD008ADBA3BD}" srcOrd="7" destOrd="0" presId="urn:microsoft.com/office/officeart/2005/8/layout/default"/>
    <dgm:cxn modelId="{102E19E3-40F0-49B9-A3D8-AEFD6D23DBCB}" type="presParOf" srcId="{AE003D50-3234-49CF-AE1A-CFFEA7624A63}" destId="{3B35EA79-AF7D-4E08-BFDE-2A37E23F32D2}" srcOrd="8"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0A3A609-18C1-4022-B884-8288A3D98C28}">
      <dsp:nvSpPr>
        <dsp:cNvPr id="0" name=""/>
        <dsp:cNvSpPr/>
      </dsp:nvSpPr>
      <dsp:spPr>
        <a:xfrm>
          <a:off x="1176292" y="1091"/>
          <a:ext cx="2435721" cy="14614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AR" sz="1500" kern="1200" dirty="0" smtClean="0"/>
            <a:t>CONVOCATORIA  INTERCAMBIO</a:t>
          </a:r>
          <a:endParaRPr lang="es-AR" sz="1500" kern="1200" dirty="0"/>
        </a:p>
      </dsp:txBody>
      <dsp:txXfrm>
        <a:off x="1176292" y="1091"/>
        <a:ext cx="2435721" cy="1461432"/>
      </dsp:txXfrm>
    </dsp:sp>
    <dsp:sp modelId="{0596B735-0759-43FD-9FFD-092EF6895D61}">
      <dsp:nvSpPr>
        <dsp:cNvPr id="0" name=""/>
        <dsp:cNvSpPr/>
      </dsp:nvSpPr>
      <dsp:spPr>
        <a:xfrm>
          <a:off x="3855586" y="1091"/>
          <a:ext cx="2435721" cy="14614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AR" sz="1500" kern="1200" dirty="0" smtClean="0"/>
            <a:t>DIAGNOSTICO DE NECESIDADES</a:t>
          </a:r>
          <a:endParaRPr lang="es-AR" sz="1500" kern="1200" dirty="0"/>
        </a:p>
      </dsp:txBody>
      <dsp:txXfrm>
        <a:off x="3855586" y="1091"/>
        <a:ext cx="2435721" cy="1461432"/>
      </dsp:txXfrm>
    </dsp:sp>
    <dsp:sp modelId="{38AFDB82-774D-428A-B5C6-5A6E1E185672}">
      <dsp:nvSpPr>
        <dsp:cNvPr id="0" name=""/>
        <dsp:cNvSpPr/>
      </dsp:nvSpPr>
      <dsp:spPr>
        <a:xfrm>
          <a:off x="1176292" y="1706096"/>
          <a:ext cx="2435721" cy="14614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AR" sz="1500" kern="1200" dirty="0" smtClean="0"/>
            <a:t>DEBATE SOBRE PRIORIDADES</a:t>
          </a:r>
          <a:endParaRPr lang="es-AR" sz="1500" kern="1200" dirty="0"/>
        </a:p>
      </dsp:txBody>
      <dsp:txXfrm>
        <a:off x="1176292" y="1706096"/>
        <a:ext cx="2435721" cy="1461432"/>
      </dsp:txXfrm>
    </dsp:sp>
    <dsp:sp modelId="{4996F22B-1D65-40C8-9389-9E4340BEFDE2}">
      <dsp:nvSpPr>
        <dsp:cNvPr id="0" name=""/>
        <dsp:cNvSpPr/>
      </dsp:nvSpPr>
      <dsp:spPr>
        <a:xfrm>
          <a:off x="3855586" y="1706096"/>
          <a:ext cx="2435721" cy="14614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AR" sz="1500" kern="1200" dirty="0" smtClean="0"/>
            <a:t>CONSENSO/VOTACION</a:t>
          </a:r>
          <a:endParaRPr lang="es-AR" sz="1500" kern="1200" dirty="0"/>
        </a:p>
      </dsp:txBody>
      <dsp:txXfrm>
        <a:off x="3855586" y="1706096"/>
        <a:ext cx="2435721" cy="1461432"/>
      </dsp:txXfrm>
    </dsp:sp>
    <dsp:sp modelId="{3B35EA79-AF7D-4E08-BFDE-2A37E23F32D2}">
      <dsp:nvSpPr>
        <dsp:cNvPr id="0" name=""/>
        <dsp:cNvSpPr/>
      </dsp:nvSpPr>
      <dsp:spPr>
        <a:xfrm>
          <a:off x="2515939" y="3411100"/>
          <a:ext cx="2435721" cy="14614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AR" sz="1500" kern="1200" dirty="0" smtClean="0"/>
            <a:t>PROYECTO</a:t>
          </a:r>
          <a:endParaRPr lang="es-AR" sz="1500" kern="1200" dirty="0"/>
        </a:p>
      </dsp:txBody>
      <dsp:txXfrm>
        <a:off x="2515939" y="3411100"/>
        <a:ext cx="2435721" cy="146143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22D9108F-AA70-41CA-946E-5A480A901BD0}" type="datetimeFigureOut">
              <a:rPr lang="es-AR" smtClean="0"/>
              <a:pPr/>
              <a:t>22/11/2018</a:t>
            </a:fld>
            <a:endParaRPr lang="es-AR"/>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AR"/>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470C8ABC-9416-4FBD-B4EF-A344F45F6286}" type="slidenum">
              <a:rPr lang="es-AR" smtClean="0"/>
              <a:pPr/>
              <a:t>‹Nº›</a:t>
            </a:fld>
            <a:endParaRPr lang="es-AR"/>
          </a:p>
        </p:txBody>
      </p:sp>
    </p:spTree>
  </p:cSld>
  <p:clrMapOvr>
    <a:overrideClrMapping bg1="lt1" tx1="dk1" bg2="lt2" tx2="dk2" accent1="accent1" accent2="accent2" accent3="accent3" accent4="accent4" accent5="accent5" accent6="accent6" hlink="hlink" folHlink="folHlink"/>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2D9108F-AA70-41CA-946E-5A480A901BD0}" type="datetimeFigureOut">
              <a:rPr lang="es-AR" smtClean="0"/>
              <a:pPr/>
              <a:t>22/11/2018</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70C8ABC-9416-4FBD-B4EF-A344F45F6286}" type="slidenum">
              <a:rPr lang="es-AR" smtClean="0"/>
              <a:pPr/>
              <a:t>‹Nº›</a:t>
            </a:fld>
            <a:endParaRPr lang="es-AR"/>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2D9108F-AA70-41CA-946E-5A480A901BD0}" type="datetimeFigureOut">
              <a:rPr lang="es-AR" smtClean="0"/>
              <a:pPr/>
              <a:t>22/11/2018</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470C8ABC-9416-4FBD-B4EF-A344F45F6286}" type="slidenum">
              <a:rPr lang="es-AR" smtClean="0"/>
              <a:pPr/>
              <a:t>‹Nº›</a:t>
            </a:fld>
            <a:endParaRPr lang="es-AR"/>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22D9108F-AA70-41CA-946E-5A480A901BD0}" type="datetimeFigureOut">
              <a:rPr lang="es-AR" smtClean="0"/>
              <a:pPr/>
              <a:t>22/11/2018</a:t>
            </a:fld>
            <a:endParaRPr lang="es-AR"/>
          </a:p>
        </p:txBody>
      </p:sp>
      <p:sp>
        <p:nvSpPr>
          <p:cNvPr id="9" name="8 Marcador de número de diapositiva"/>
          <p:cNvSpPr>
            <a:spLocks noGrp="1"/>
          </p:cNvSpPr>
          <p:nvPr>
            <p:ph type="sldNum" sz="quarter" idx="15"/>
          </p:nvPr>
        </p:nvSpPr>
        <p:spPr/>
        <p:txBody>
          <a:bodyPr rtlCol="0"/>
          <a:lstStyle/>
          <a:p>
            <a:fld id="{470C8ABC-9416-4FBD-B4EF-A344F45F6286}" type="slidenum">
              <a:rPr lang="es-AR" smtClean="0"/>
              <a:pPr/>
              <a:t>‹Nº›</a:t>
            </a:fld>
            <a:endParaRPr lang="es-AR"/>
          </a:p>
        </p:txBody>
      </p:sp>
      <p:sp>
        <p:nvSpPr>
          <p:cNvPr id="10" name="9 Marcador de pie de página"/>
          <p:cNvSpPr>
            <a:spLocks noGrp="1"/>
          </p:cNvSpPr>
          <p:nvPr>
            <p:ph type="ftr" sz="quarter" idx="16"/>
          </p:nvPr>
        </p:nvSpPr>
        <p:spPr/>
        <p:txBody>
          <a:bodyPr rtlCol="0"/>
          <a:lstStyle/>
          <a:p>
            <a:endParaRPr lang="es-AR"/>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22D9108F-AA70-41CA-946E-5A480A901BD0}" type="datetimeFigureOut">
              <a:rPr lang="es-AR" smtClean="0"/>
              <a:pPr/>
              <a:t>22/11/2018</a:t>
            </a:fld>
            <a:endParaRPr lang="es-AR"/>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AR"/>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470C8ABC-9416-4FBD-B4EF-A344F45F6286}" type="slidenum">
              <a:rPr lang="es-AR" smtClean="0"/>
              <a:pPr/>
              <a:t>‹Nº›</a:t>
            </a:fld>
            <a:endParaRPr lang="es-AR"/>
          </a:p>
        </p:txBody>
      </p:sp>
    </p:spTree>
  </p:cSld>
  <p:clrMapOvr>
    <a:overrideClrMapping bg1="dk1" tx1="lt1" bg2="dk2" tx2="lt2" accent1="accent1" accent2="accent2" accent3="accent3" accent4="accent4" accent5="accent5" accent6="accent6" hlink="hlink" folHlink="folHlink"/>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22D9108F-AA70-41CA-946E-5A480A901BD0}" type="datetimeFigureOut">
              <a:rPr lang="es-AR" smtClean="0"/>
              <a:pPr/>
              <a:t>22/11/2018</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470C8ABC-9416-4FBD-B4EF-A344F45F6286}" type="slidenum">
              <a:rPr lang="es-AR" smtClean="0"/>
              <a:pPr/>
              <a:t>‹Nº›</a:t>
            </a:fld>
            <a:endParaRPr lang="es-AR"/>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22D9108F-AA70-41CA-946E-5A480A901BD0}" type="datetimeFigureOut">
              <a:rPr lang="es-AR" smtClean="0"/>
              <a:pPr/>
              <a:t>22/11/2018</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470C8ABC-9416-4FBD-B4EF-A344F45F6286}" type="slidenum">
              <a:rPr lang="es-AR" smtClean="0"/>
              <a:pPr/>
              <a:t>‹Nº›</a:t>
            </a:fld>
            <a:endParaRPr lang="es-AR"/>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22D9108F-AA70-41CA-946E-5A480A901BD0}" type="datetimeFigureOut">
              <a:rPr lang="es-AR" smtClean="0"/>
              <a:pPr/>
              <a:t>22/11/2018</a:t>
            </a:fld>
            <a:endParaRPr lang="es-AR"/>
          </a:p>
        </p:txBody>
      </p:sp>
      <p:sp>
        <p:nvSpPr>
          <p:cNvPr id="7" name="6 Marcador de número de diapositiva"/>
          <p:cNvSpPr>
            <a:spLocks noGrp="1"/>
          </p:cNvSpPr>
          <p:nvPr>
            <p:ph type="sldNum" sz="quarter" idx="11"/>
          </p:nvPr>
        </p:nvSpPr>
        <p:spPr/>
        <p:txBody>
          <a:bodyPr rtlCol="0"/>
          <a:lstStyle/>
          <a:p>
            <a:fld id="{470C8ABC-9416-4FBD-B4EF-A344F45F6286}" type="slidenum">
              <a:rPr lang="es-AR" smtClean="0"/>
              <a:pPr/>
              <a:t>‹Nº›</a:t>
            </a:fld>
            <a:endParaRPr lang="es-AR"/>
          </a:p>
        </p:txBody>
      </p:sp>
      <p:sp>
        <p:nvSpPr>
          <p:cNvPr id="8" name="7 Marcador de pie de página"/>
          <p:cNvSpPr>
            <a:spLocks noGrp="1"/>
          </p:cNvSpPr>
          <p:nvPr>
            <p:ph type="ftr" sz="quarter" idx="12"/>
          </p:nvPr>
        </p:nvSpPr>
        <p:spPr/>
        <p:txBody>
          <a:bodyPr rtlCol="0"/>
          <a:lstStyle/>
          <a:p>
            <a:endParaRPr lang="es-AR"/>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2D9108F-AA70-41CA-946E-5A480A901BD0}" type="datetimeFigureOut">
              <a:rPr lang="es-AR" smtClean="0"/>
              <a:pPr/>
              <a:t>22/11/2018</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470C8ABC-9416-4FBD-B4EF-A344F45F6286}" type="slidenum">
              <a:rPr lang="es-AR" smtClean="0"/>
              <a:pPr/>
              <a:t>‹Nº›</a:t>
            </a:fld>
            <a:endParaRPr lang="es-AR"/>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22D9108F-AA70-41CA-946E-5A480A901BD0}" type="datetimeFigureOut">
              <a:rPr lang="es-AR" smtClean="0"/>
              <a:pPr/>
              <a:t>22/11/2018</a:t>
            </a:fld>
            <a:endParaRPr lang="es-AR"/>
          </a:p>
        </p:txBody>
      </p:sp>
      <p:sp>
        <p:nvSpPr>
          <p:cNvPr id="22" name="21 Marcador de número de diapositiva"/>
          <p:cNvSpPr>
            <a:spLocks noGrp="1"/>
          </p:cNvSpPr>
          <p:nvPr>
            <p:ph type="sldNum" sz="quarter" idx="15"/>
          </p:nvPr>
        </p:nvSpPr>
        <p:spPr/>
        <p:txBody>
          <a:bodyPr rtlCol="0"/>
          <a:lstStyle/>
          <a:p>
            <a:fld id="{470C8ABC-9416-4FBD-B4EF-A344F45F6286}" type="slidenum">
              <a:rPr lang="es-AR" smtClean="0"/>
              <a:pPr/>
              <a:t>‹Nº›</a:t>
            </a:fld>
            <a:endParaRPr lang="es-AR"/>
          </a:p>
        </p:txBody>
      </p:sp>
      <p:sp>
        <p:nvSpPr>
          <p:cNvPr id="23" name="22 Marcador de pie de página"/>
          <p:cNvSpPr>
            <a:spLocks noGrp="1"/>
          </p:cNvSpPr>
          <p:nvPr>
            <p:ph type="ftr" sz="quarter" idx="16"/>
          </p:nvPr>
        </p:nvSpPr>
        <p:spPr/>
        <p:txBody>
          <a:bodyPr rtlCol="0"/>
          <a:lstStyle/>
          <a:p>
            <a:endParaRPr lang="es-AR"/>
          </a:p>
        </p:txBody>
      </p:sp>
    </p:spTree>
  </p:cSld>
  <p:clrMapOvr>
    <a:overrideClrMapping bg1="lt1" tx1="dk1" bg2="lt2" tx2="dk2" accent1="accent1" accent2="accent2" accent3="accent3" accent4="accent4" accent5="accent5" accent6="accent6" hlink="hlink" folHlink="folHlink"/>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22D9108F-AA70-41CA-946E-5A480A901BD0}" type="datetimeFigureOut">
              <a:rPr lang="es-AR" smtClean="0"/>
              <a:pPr/>
              <a:t>22/11/2018</a:t>
            </a:fld>
            <a:endParaRPr lang="es-AR"/>
          </a:p>
        </p:txBody>
      </p:sp>
      <p:sp>
        <p:nvSpPr>
          <p:cNvPr id="18" name="17 Marcador de número de diapositiva"/>
          <p:cNvSpPr>
            <a:spLocks noGrp="1"/>
          </p:cNvSpPr>
          <p:nvPr>
            <p:ph type="sldNum" sz="quarter" idx="11"/>
          </p:nvPr>
        </p:nvSpPr>
        <p:spPr/>
        <p:txBody>
          <a:bodyPr rtlCol="0"/>
          <a:lstStyle/>
          <a:p>
            <a:fld id="{470C8ABC-9416-4FBD-B4EF-A344F45F6286}" type="slidenum">
              <a:rPr lang="es-AR" smtClean="0"/>
              <a:pPr/>
              <a:t>‹Nº›</a:t>
            </a:fld>
            <a:endParaRPr lang="es-AR"/>
          </a:p>
        </p:txBody>
      </p:sp>
      <p:sp>
        <p:nvSpPr>
          <p:cNvPr id="21" name="20 Marcador de pie de página"/>
          <p:cNvSpPr>
            <a:spLocks noGrp="1"/>
          </p:cNvSpPr>
          <p:nvPr>
            <p:ph type="ftr" sz="quarter" idx="12"/>
          </p:nvPr>
        </p:nvSpPr>
        <p:spPr/>
        <p:txBody>
          <a:bodyPr rtlCol="0"/>
          <a:lstStyle/>
          <a:p>
            <a:endParaRPr lang="es-AR"/>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2D9108F-AA70-41CA-946E-5A480A901BD0}" type="datetimeFigureOut">
              <a:rPr lang="es-AR" smtClean="0"/>
              <a:pPr/>
              <a:t>22/11/2018</a:t>
            </a:fld>
            <a:endParaRPr lang="es-AR"/>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AR"/>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70C8ABC-9416-4FBD-B4EF-A344F45F6286}" type="slidenum">
              <a:rPr lang="es-AR" smtClean="0"/>
              <a:pPr/>
              <a:t>‹Nº›</a:t>
            </a:fld>
            <a:endParaRPr lang="es-A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p:wedge/>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286000" y="692696"/>
            <a:ext cx="6172200" cy="4325866"/>
          </a:xfrm>
        </p:spPr>
        <p:txBody>
          <a:bodyPr/>
          <a:lstStyle/>
          <a:p>
            <a:r>
              <a:rPr lang="es-AR" dirty="0" smtClean="0"/>
              <a:t>PRESUPUESTO PARTICIPATIVO</a:t>
            </a:r>
            <a:endParaRPr lang="es-AR" dirty="0"/>
          </a:p>
        </p:txBody>
      </p:sp>
      <p:sp>
        <p:nvSpPr>
          <p:cNvPr id="3" name="2 Subtítulo"/>
          <p:cNvSpPr>
            <a:spLocks noGrp="1"/>
          </p:cNvSpPr>
          <p:nvPr>
            <p:ph type="subTitle" idx="1"/>
          </p:nvPr>
        </p:nvSpPr>
        <p:spPr/>
        <p:txBody>
          <a:bodyPr/>
          <a:lstStyle/>
          <a:p>
            <a:r>
              <a:rPr lang="es-AR" dirty="0" smtClean="0"/>
              <a:t>Decidí en qué usar el dinero de tus impuestos</a:t>
            </a:r>
          </a:p>
          <a:p>
            <a:endParaRPr lang="es-AR" dirty="0"/>
          </a:p>
        </p:txBody>
      </p:sp>
      <p:pic>
        <p:nvPicPr>
          <p:cNvPr id="5" name="4 Imagen" descr="PP.jpg"/>
          <p:cNvPicPr>
            <a:picLocks noChangeAspect="1"/>
          </p:cNvPicPr>
          <p:nvPr/>
        </p:nvPicPr>
        <p:blipFill>
          <a:blip r:embed="rId2" cstate="print"/>
          <a:stretch>
            <a:fillRect/>
          </a:stretch>
        </p:blipFill>
        <p:spPr>
          <a:xfrm>
            <a:off x="4067944" y="908720"/>
            <a:ext cx="3744416" cy="2304256"/>
          </a:xfrm>
          <a:prstGeom prst="rect">
            <a:avLst/>
          </a:prstGeom>
        </p:spPr>
      </p:pic>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PROCESO SIMPLIFICADO </a:t>
            </a:r>
            <a:br>
              <a:rPr lang="es-AR" dirty="0" smtClean="0"/>
            </a:br>
            <a:endParaRPr lang="es-AR" dirty="0"/>
          </a:p>
        </p:txBody>
      </p:sp>
      <p:graphicFrame>
        <p:nvGraphicFramePr>
          <p:cNvPr id="4" name="3 Marcador de contenido"/>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1354162"/>
          </a:xfrm>
        </p:spPr>
        <p:txBody>
          <a:bodyPr/>
          <a:lstStyle/>
          <a:p>
            <a:r>
              <a:rPr lang="es-AR" dirty="0" smtClean="0"/>
              <a:t>TRABAJO EN EQUIPO</a:t>
            </a:r>
            <a:endParaRPr lang="es-AR" dirty="0"/>
          </a:p>
        </p:txBody>
      </p:sp>
      <p:sp>
        <p:nvSpPr>
          <p:cNvPr id="3" name="2 Marcador de contenido"/>
          <p:cNvSpPr>
            <a:spLocks noGrp="1"/>
          </p:cNvSpPr>
          <p:nvPr>
            <p:ph sz="quarter" idx="1"/>
          </p:nvPr>
        </p:nvSpPr>
        <p:spPr/>
        <p:txBody>
          <a:bodyPr>
            <a:normAutofit fontScale="92500" lnSpcReduction="10000"/>
          </a:bodyPr>
          <a:lstStyle/>
          <a:p>
            <a:r>
              <a:rPr lang="es-AR" dirty="0" smtClean="0"/>
              <a:t>Haremos de cuenta que los participantes en este taller somos vecinos de diversos barrios de la </a:t>
            </a:r>
            <a:r>
              <a:rPr lang="es-AR" dirty="0" smtClean="0"/>
              <a:t>ciudad, y contamos con un total de $ 20 millones </a:t>
            </a:r>
            <a:r>
              <a:rPr lang="es-AR" smtClean="0"/>
              <a:t>para aplicar en el PP.</a:t>
            </a:r>
            <a:endParaRPr lang="es-AR" dirty="0" smtClean="0"/>
          </a:p>
          <a:p>
            <a:r>
              <a:rPr lang="es-AR" dirty="0" smtClean="0"/>
              <a:t>Nos dividiremos en grupos y cada uno tendrá </a:t>
            </a:r>
            <a:r>
              <a:rPr lang="es-AR" dirty="0" smtClean="0"/>
              <a:t>un diagnóstico </a:t>
            </a:r>
            <a:r>
              <a:rPr lang="es-AR" dirty="0" smtClean="0"/>
              <a:t>de las necesidades de su barrio.</a:t>
            </a:r>
          </a:p>
          <a:p>
            <a:r>
              <a:rPr lang="es-AR" dirty="0" smtClean="0"/>
              <a:t>Cada </a:t>
            </a:r>
            <a:r>
              <a:rPr lang="es-AR" dirty="0" smtClean="0"/>
              <a:t>grupo se debatirá hasta consensuar cuál será la necesidad a la que se dará prioridad en el presupuesto del próximo año. De no haber consenso, se votará.</a:t>
            </a:r>
          </a:p>
          <a:p>
            <a:r>
              <a:rPr lang="es-AR" dirty="0" smtClean="0"/>
              <a:t>Luego un delegado de cada grupo expondrá ante el conjunto los fundamentos de cada decisión.</a:t>
            </a:r>
          </a:p>
          <a:p>
            <a:r>
              <a:rPr lang="es-AR" dirty="0" smtClean="0"/>
              <a:t>Finalmente entre todos consensuaremos la ejecución de </a:t>
            </a:r>
            <a:r>
              <a:rPr lang="es-AR" dirty="0" smtClean="0"/>
              <a:t>dos </a:t>
            </a:r>
            <a:r>
              <a:rPr lang="es-AR" dirty="0" smtClean="0"/>
              <a:t>de los proyectos fundamentando la decisión. De no haber consenso, se votará.</a:t>
            </a:r>
            <a:endParaRPr lang="es-AR" dirty="0"/>
          </a:p>
        </p:txBody>
      </p:sp>
      <p:pic>
        <p:nvPicPr>
          <p:cNvPr id="4" name="3 Imagen" descr="trabajo en equipo.jpg"/>
          <p:cNvPicPr>
            <a:picLocks noChangeAspect="1"/>
          </p:cNvPicPr>
          <p:nvPr/>
        </p:nvPicPr>
        <p:blipFill>
          <a:blip r:embed="rId2" cstate="print"/>
          <a:stretch>
            <a:fillRect/>
          </a:stretch>
        </p:blipFill>
        <p:spPr>
          <a:xfrm>
            <a:off x="5724128" y="332656"/>
            <a:ext cx="2160240" cy="1224136"/>
          </a:xfrm>
          <a:prstGeom prst="rect">
            <a:avLst/>
          </a:prstGeom>
        </p:spPr>
      </p:pic>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DEMOCRACIA REAL</a:t>
            </a:r>
            <a:endParaRPr lang="es-AR" dirty="0"/>
          </a:p>
        </p:txBody>
      </p:sp>
      <p:sp>
        <p:nvSpPr>
          <p:cNvPr id="3" name="2 Marcador de contenido"/>
          <p:cNvSpPr>
            <a:spLocks noGrp="1"/>
          </p:cNvSpPr>
          <p:nvPr>
            <p:ph sz="quarter" idx="1"/>
          </p:nvPr>
        </p:nvSpPr>
        <p:spPr/>
        <p:txBody>
          <a:bodyPr>
            <a:normAutofit/>
          </a:bodyPr>
          <a:lstStyle/>
          <a:p>
            <a:r>
              <a:rPr lang="es-AR" dirty="0" smtClean="0"/>
              <a:t>El presupuesto participativo es una herramienta que nos aproxima a una Democracia Real.</a:t>
            </a:r>
          </a:p>
          <a:p>
            <a:endParaRPr lang="es-AR" dirty="0" smtClean="0"/>
          </a:p>
          <a:p>
            <a:endParaRPr lang="es-AR" dirty="0" smtClean="0"/>
          </a:p>
          <a:p>
            <a:endParaRPr lang="es-AR" dirty="0" smtClean="0"/>
          </a:p>
          <a:p>
            <a:endParaRPr lang="es-AR" dirty="0" smtClean="0"/>
          </a:p>
          <a:p>
            <a:r>
              <a:rPr lang="es-AR" dirty="0" smtClean="0"/>
              <a:t>Esta se alcanzará cuando la voluntad del pueblo se refleje plenamente en los actos de gobierno, mediante una correcta representatividad, instrumentos de democracia directa, y mecanismos de democracia participativa.</a:t>
            </a:r>
            <a:endParaRPr lang="es-AR" dirty="0"/>
          </a:p>
        </p:txBody>
      </p:sp>
      <p:pic>
        <p:nvPicPr>
          <p:cNvPr id="2050" name="Picture 2" descr="C:\Users\Usuario\Desktop\ProduccionesGuillermo\2018\presupuesto participativo\imagenes\grupo lima.jpg"/>
          <p:cNvPicPr>
            <a:picLocks noChangeAspect="1" noChangeArrowheads="1"/>
          </p:cNvPicPr>
          <p:nvPr/>
        </p:nvPicPr>
        <p:blipFill>
          <a:blip r:embed="rId2" cstate="print"/>
          <a:srcRect/>
          <a:stretch>
            <a:fillRect/>
          </a:stretch>
        </p:blipFill>
        <p:spPr bwMode="auto">
          <a:xfrm>
            <a:off x="1907704" y="2420888"/>
            <a:ext cx="4824536" cy="1656184"/>
          </a:xfrm>
          <a:prstGeom prst="rect">
            <a:avLst/>
          </a:prstGeom>
          <a:noFill/>
        </p:spPr>
      </p:pic>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8680"/>
            <a:ext cx="7467600" cy="432048"/>
          </a:xfrm>
        </p:spPr>
        <p:txBody>
          <a:bodyPr>
            <a:normAutofit fontScale="90000"/>
          </a:bodyPr>
          <a:lstStyle/>
          <a:p>
            <a:r>
              <a:rPr lang="es-AR" dirty="0" smtClean="0"/>
              <a:t>CONCEPTOS BÁSICOS</a:t>
            </a:r>
            <a:endParaRPr lang="es-AR" dirty="0"/>
          </a:p>
        </p:txBody>
      </p:sp>
      <p:sp>
        <p:nvSpPr>
          <p:cNvPr id="3" name="2 Marcador de contenido"/>
          <p:cNvSpPr>
            <a:spLocks noGrp="1"/>
          </p:cNvSpPr>
          <p:nvPr>
            <p:ph sz="quarter" idx="1"/>
          </p:nvPr>
        </p:nvSpPr>
        <p:spPr>
          <a:xfrm>
            <a:off x="457200" y="1052736"/>
            <a:ext cx="7859216" cy="5421216"/>
          </a:xfrm>
        </p:spPr>
        <p:txBody>
          <a:bodyPr>
            <a:normAutofit/>
          </a:bodyPr>
          <a:lstStyle/>
          <a:p>
            <a:r>
              <a:rPr lang="es-ES" dirty="0" smtClean="0"/>
              <a:t>El </a:t>
            </a:r>
            <a:r>
              <a:rPr lang="es-ES" b="1" dirty="0" smtClean="0"/>
              <a:t>Presupuesto participativo</a:t>
            </a:r>
            <a:r>
              <a:rPr lang="es-ES" dirty="0" smtClean="0"/>
              <a:t> es un proceso de intervención directa, permanente, voluntaria y universal mediante el cual la ciudadanía, conjuntamente con las autoridades, delibera y decide la asignación de recursos públicos</a:t>
            </a:r>
          </a:p>
          <a:p>
            <a:r>
              <a:rPr lang="es-ES" dirty="0" smtClean="0"/>
              <a:t>Se divide el territorio en el que se va a realizar la consulta sobre los presupuestos, englobando a todas las personas que se vean afectados en ellos y se forman diferentes secciones de pequeño tamaño para que en cada una de ellas se puedan realizar propuestas y debatirlas.</a:t>
            </a:r>
          </a:p>
          <a:p>
            <a:endParaRPr lang="es-AR" dirty="0"/>
          </a:p>
        </p:txBody>
      </p:sp>
      <p:pic>
        <p:nvPicPr>
          <p:cNvPr id="7" name="6 Imagen" descr="grupos.jpg"/>
          <p:cNvPicPr>
            <a:picLocks noChangeAspect="1"/>
          </p:cNvPicPr>
          <p:nvPr/>
        </p:nvPicPr>
        <p:blipFill>
          <a:blip r:embed="rId2" cstate="print"/>
          <a:stretch>
            <a:fillRect/>
          </a:stretch>
        </p:blipFill>
        <p:spPr>
          <a:xfrm>
            <a:off x="4355976" y="4941168"/>
            <a:ext cx="3888432" cy="1478280"/>
          </a:xfrm>
          <a:prstGeom prst="rect">
            <a:avLst/>
          </a:prstGeom>
        </p:spPr>
      </p:pic>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1138138"/>
          </a:xfrm>
        </p:spPr>
        <p:txBody>
          <a:bodyPr>
            <a:normAutofit/>
          </a:bodyPr>
          <a:lstStyle/>
          <a:p>
            <a:r>
              <a:rPr lang="es-AR" dirty="0" smtClean="0"/>
              <a:t>PRINCIPIOS</a:t>
            </a:r>
            <a:endParaRPr lang="es-AR" dirty="0"/>
          </a:p>
        </p:txBody>
      </p:sp>
      <p:sp>
        <p:nvSpPr>
          <p:cNvPr id="3" name="2 Marcador de contenido"/>
          <p:cNvSpPr>
            <a:spLocks noGrp="1"/>
          </p:cNvSpPr>
          <p:nvPr>
            <p:ph sz="quarter" idx="1"/>
          </p:nvPr>
        </p:nvSpPr>
        <p:spPr>
          <a:xfrm>
            <a:off x="457200" y="1628800"/>
            <a:ext cx="7859216" cy="4845152"/>
          </a:xfrm>
          <a:ln>
            <a:solidFill>
              <a:schemeClr val="accent1"/>
            </a:solidFill>
          </a:ln>
        </p:spPr>
        <p:txBody>
          <a:bodyPr>
            <a:normAutofit fontScale="77500" lnSpcReduction="20000"/>
          </a:bodyPr>
          <a:lstStyle/>
          <a:p>
            <a:r>
              <a:rPr lang="es-AR" b="1" dirty="0" smtClean="0"/>
              <a:t>a)</a:t>
            </a:r>
            <a:r>
              <a:rPr lang="es-AR" dirty="0" smtClean="0"/>
              <a:t> </a:t>
            </a:r>
            <a:r>
              <a:rPr lang="es-AR" b="1" dirty="0" smtClean="0"/>
              <a:t>Participación</a:t>
            </a:r>
            <a:r>
              <a:rPr lang="es-AR" dirty="0" smtClean="0"/>
              <a:t>,  se promueve la participación de la sociedad civil en los planes de desarrollo y en el presupuesto participativo.</a:t>
            </a:r>
          </a:p>
          <a:p>
            <a:r>
              <a:rPr lang="es-AR" b="1" dirty="0" smtClean="0"/>
              <a:t>b) Transparencia,</a:t>
            </a:r>
            <a:r>
              <a:rPr lang="es-AR" dirty="0" smtClean="0"/>
              <a:t> para que toda la comunidad tenga información suficiente acerca de los asuntos públicos y colectivos que se decidan y ejecuten.</a:t>
            </a:r>
          </a:p>
          <a:p>
            <a:r>
              <a:rPr lang="es-AR" b="1" dirty="0" smtClean="0"/>
              <a:t>c)  Igualdad de oportunidades,</a:t>
            </a:r>
            <a:r>
              <a:rPr lang="es-AR" dirty="0" smtClean="0"/>
              <a:t> de la sociedad para participar, sin discriminación de carácter político, ideológico, religioso, racial,  o de género.</a:t>
            </a:r>
          </a:p>
          <a:p>
            <a:r>
              <a:rPr lang="es-AR" b="1" dirty="0" smtClean="0"/>
              <a:t>d) Corresponsabilidad</a:t>
            </a:r>
            <a:r>
              <a:rPr lang="es-AR" dirty="0" smtClean="0"/>
              <a:t> entre el gobierno y la sociedad civil (organizaciones de base, colegios profesionales, asociaciones civiles, empresariales, juveniles; y otros)</a:t>
            </a:r>
          </a:p>
          <a:p>
            <a:r>
              <a:rPr lang="es-AR" b="1" dirty="0" smtClean="0"/>
              <a:t>e) Solidaridad,</a:t>
            </a:r>
            <a:r>
              <a:rPr lang="es-AR" dirty="0" smtClean="0"/>
              <a:t> la disposición de todo agente participante para asumir los problemas de otros como propios.</a:t>
            </a:r>
          </a:p>
          <a:p>
            <a:r>
              <a:rPr lang="es-AR" b="1" dirty="0" smtClean="0"/>
              <a:t>f) Respeto a los Acuerdos,</a:t>
            </a:r>
            <a:r>
              <a:rPr lang="es-AR" dirty="0" smtClean="0"/>
              <a:t> la participación ciudadana en los asuntos públicos se fundamenta en el compromiso de llevar adelante, por parte de todos los actores, las decisiones concertadas. </a:t>
            </a:r>
          </a:p>
          <a:p>
            <a:endParaRPr lang="es-AR" dirty="0" smtClean="0"/>
          </a:p>
        </p:txBody>
      </p:sp>
      <p:pic>
        <p:nvPicPr>
          <p:cNvPr id="4" name="3 Imagen" descr="grupo acuerdo.jpg"/>
          <p:cNvPicPr>
            <a:picLocks noChangeAspect="1"/>
          </p:cNvPicPr>
          <p:nvPr/>
        </p:nvPicPr>
        <p:blipFill>
          <a:blip r:embed="rId2" cstate="print"/>
          <a:stretch>
            <a:fillRect/>
          </a:stretch>
        </p:blipFill>
        <p:spPr>
          <a:xfrm>
            <a:off x="4211960" y="476672"/>
            <a:ext cx="2880320" cy="929640"/>
          </a:xfrm>
          <a:prstGeom prst="rect">
            <a:avLst/>
          </a:prstGeom>
        </p:spPr>
      </p:pic>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1426170"/>
          </a:xfrm>
        </p:spPr>
        <p:txBody>
          <a:bodyPr/>
          <a:lstStyle/>
          <a:p>
            <a:r>
              <a:rPr lang="es-AR" dirty="0" smtClean="0"/>
              <a:t>OBJETIVOS</a:t>
            </a:r>
            <a:endParaRPr lang="es-AR" dirty="0"/>
          </a:p>
        </p:txBody>
      </p:sp>
      <p:sp>
        <p:nvSpPr>
          <p:cNvPr id="3" name="2 Marcador de contenido"/>
          <p:cNvSpPr>
            <a:spLocks noGrp="1"/>
          </p:cNvSpPr>
          <p:nvPr>
            <p:ph sz="quarter" idx="1"/>
          </p:nvPr>
        </p:nvSpPr>
        <p:spPr/>
        <p:txBody>
          <a:bodyPr>
            <a:normAutofit/>
          </a:bodyPr>
          <a:lstStyle/>
          <a:p>
            <a:r>
              <a:rPr lang="es-AR" dirty="0" smtClean="0"/>
              <a:t>a) Promover la creación de condiciones económicas, sociales, ambientales y culturales que mejoren los niveles de vida de la población y fortalezcan sus capacidades.</a:t>
            </a:r>
          </a:p>
          <a:p>
            <a:r>
              <a:rPr lang="es-AR" dirty="0" smtClean="0"/>
              <a:t>b) Mejorar la asignación y ejecución de los recursos públicos, fijando prioridades.</a:t>
            </a:r>
          </a:p>
          <a:p>
            <a:r>
              <a:rPr lang="es-AR" dirty="0" smtClean="0"/>
              <a:t>c) Reforzar la relación entre el Estado y la sociedad civil, en el marco de un ejercicio de la ciudadanía</a:t>
            </a:r>
          </a:p>
          <a:p>
            <a:r>
              <a:rPr lang="es-AR" dirty="0" smtClean="0"/>
              <a:t>d) Reforzar la transparencia, el seguimiento, la rendición de cuentas, así como el control de la acción pública en general.</a:t>
            </a:r>
          </a:p>
          <a:p>
            <a:endParaRPr lang="es-AR" dirty="0"/>
          </a:p>
        </p:txBody>
      </p:sp>
      <p:pic>
        <p:nvPicPr>
          <p:cNvPr id="4" name="3 Imagen" descr="gente opinando.jpg"/>
          <p:cNvPicPr>
            <a:picLocks noChangeAspect="1"/>
          </p:cNvPicPr>
          <p:nvPr/>
        </p:nvPicPr>
        <p:blipFill>
          <a:blip r:embed="rId2" cstate="print"/>
          <a:stretch>
            <a:fillRect/>
          </a:stretch>
        </p:blipFill>
        <p:spPr>
          <a:xfrm>
            <a:off x="5148064" y="476672"/>
            <a:ext cx="2694532" cy="1080120"/>
          </a:xfrm>
          <a:prstGeom prst="rect">
            <a:avLst/>
          </a:prstGeom>
        </p:spPr>
      </p:pic>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78098"/>
          </a:xfrm>
        </p:spPr>
        <p:txBody>
          <a:bodyPr/>
          <a:lstStyle/>
          <a:p>
            <a:r>
              <a:rPr lang="es-AR" dirty="0" smtClean="0"/>
              <a:t>CARACTERÍSTICAS</a:t>
            </a:r>
            <a:endParaRPr lang="es-AR" dirty="0"/>
          </a:p>
        </p:txBody>
      </p:sp>
      <p:sp>
        <p:nvSpPr>
          <p:cNvPr id="3" name="2 Marcador de contenido"/>
          <p:cNvSpPr>
            <a:spLocks noGrp="1"/>
          </p:cNvSpPr>
          <p:nvPr>
            <p:ph sz="quarter" idx="1"/>
          </p:nvPr>
        </p:nvSpPr>
        <p:spPr>
          <a:xfrm>
            <a:off x="457200" y="1124744"/>
            <a:ext cx="7467600" cy="4176464"/>
          </a:xfrm>
        </p:spPr>
        <p:txBody>
          <a:bodyPr>
            <a:normAutofit fontScale="85000" lnSpcReduction="10000"/>
          </a:bodyPr>
          <a:lstStyle/>
          <a:p>
            <a:r>
              <a:rPr lang="es-AR" dirty="0" smtClean="0"/>
              <a:t>a) </a:t>
            </a:r>
            <a:r>
              <a:rPr lang="es-AR" b="1" dirty="0" smtClean="0"/>
              <a:t>Participativo,</a:t>
            </a:r>
            <a:r>
              <a:rPr lang="es-AR" dirty="0" smtClean="0"/>
              <a:t> reconociendo la multiplicidad de actores y roles de la sociedad debidamente organizada, permite la participación, de quienes no ostentan el mandato popular.</a:t>
            </a:r>
          </a:p>
          <a:p>
            <a:r>
              <a:rPr lang="es-AR" dirty="0" smtClean="0"/>
              <a:t>b) </a:t>
            </a:r>
            <a:r>
              <a:rPr lang="es-AR" b="1" dirty="0" smtClean="0"/>
              <a:t>Racional y coherente,</a:t>
            </a:r>
            <a:r>
              <a:rPr lang="es-AR" dirty="0" smtClean="0"/>
              <a:t> los presupuestos estarán equilibrados entre ingresos y gastos.</a:t>
            </a:r>
          </a:p>
          <a:p>
            <a:r>
              <a:rPr lang="es-AR" dirty="0" smtClean="0"/>
              <a:t>c) </a:t>
            </a:r>
            <a:r>
              <a:rPr lang="es-AR" b="1" dirty="0" smtClean="0"/>
              <a:t>Flexible,</a:t>
            </a:r>
            <a:r>
              <a:rPr lang="es-AR" dirty="0" smtClean="0"/>
              <a:t> el proceso debe tener la capacidad de adaptarse a los cambios políticos, sociales y económicos.</a:t>
            </a:r>
          </a:p>
          <a:p>
            <a:r>
              <a:rPr lang="es-AR" dirty="0" smtClean="0"/>
              <a:t>d) </a:t>
            </a:r>
            <a:r>
              <a:rPr lang="es-AR" b="1" dirty="0" smtClean="0"/>
              <a:t>Concertado,</a:t>
            </a:r>
            <a:r>
              <a:rPr lang="es-AR" dirty="0" smtClean="0"/>
              <a:t> permite a través de la interacción de múltiples actores sociales con diversidad de enfoques, identificar los intereses, problemas, soluciones y potencialidades de un determinado territorio o grupo social.</a:t>
            </a:r>
          </a:p>
          <a:p>
            <a:r>
              <a:rPr lang="es-AR" dirty="0" smtClean="0"/>
              <a:t>e) </a:t>
            </a:r>
            <a:r>
              <a:rPr lang="es-AR" b="1" dirty="0" smtClean="0"/>
              <a:t>Gradual e irreversible,</a:t>
            </a:r>
            <a:r>
              <a:rPr lang="es-AR" dirty="0" smtClean="0"/>
              <a:t> el proceso participativo debe ir desarrollándose aumentando su porcentaje.</a:t>
            </a:r>
          </a:p>
          <a:p>
            <a:endParaRPr lang="es-AR" dirty="0"/>
          </a:p>
        </p:txBody>
      </p:sp>
      <p:pic>
        <p:nvPicPr>
          <p:cNvPr id="5" name="4 Imagen" descr="escalera-2.jpg"/>
          <p:cNvPicPr>
            <a:picLocks noChangeAspect="1"/>
          </p:cNvPicPr>
          <p:nvPr/>
        </p:nvPicPr>
        <p:blipFill>
          <a:blip r:embed="rId2" cstate="print"/>
          <a:stretch>
            <a:fillRect/>
          </a:stretch>
        </p:blipFill>
        <p:spPr>
          <a:xfrm>
            <a:off x="6012160" y="4941168"/>
            <a:ext cx="1714500" cy="1714500"/>
          </a:xfrm>
          <a:prstGeom prst="rect">
            <a:avLst/>
          </a:prstGeom>
        </p:spPr>
      </p:pic>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931224" cy="1570186"/>
          </a:xfrm>
        </p:spPr>
        <p:txBody>
          <a:bodyPr/>
          <a:lstStyle/>
          <a:p>
            <a:r>
              <a:rPr lang="es-AR" dirty="0" smtClean="0"/>
              <a:t>ALGUNAS EXPERIENCIAS</a:t>
            </a:r>
            <a:endParaRPr lang="es-AR" dirty="0"/>
          </a:p>
        </p:txBody>
      </p:sp>
      <p:sp>
        <p:nvSpPr>
          <p:cNvPr id="3" name="2 Marcador de contenido"/>
          <p:cNvSpPr>
            <a:spLocks noGrp="1"/>
          </p:cNvSpPr>
          <p:nvPr>
            <p:ph sz="quarter" idx="1"/>
          </p:nvPr>
        </p:nvSpPr>
        <p:spPr>
          <a:xfrm>
            <a:off x="457200" y="2132856"/>
            <a:ext cx="7467600" cy="4341096"/>
          </a:xfrm>
        </p:spPr>
        <p:txBody>
          <a:bodyPr>
            <a:normAutofit fontScale="70000" lnSpcReduction="20000"/>
          </a:bodyPr>
          <a:lstStyle/>
          <a:p>
            <a:r>
              <a:rPr lang="es-ES" dirty="0" smtClean="0"/>
              <a:t>La primera vez que se llevaron a cabo en el mundo fue en 1988 en la ciudad de Porto Alegre, Brasil. Se dividió la ciudad en 16 distritos dentro de los cuales la población se organizaba en asambleas para decidir qué hacer. La división se hizo a partir de criterios geográficos, sociales y organizativos. En 1994 se incluyeron cinco plenos organizados por temática. A partir de ese momento, entre el 15 y el 25% de presupuesto se asigna de manera participativa y el resto se emplea para gastos de la administración.</a:t>
            </a:r>
            <a:endParaRPr lang="es-AR" dirty="0" smtClean="0"/>
          </a:p>
          <a:p>
            <a:r>
              <a:rPr lang="es-ES" dirty="0" smtClean="0"/>
              <a:t>En la Argentina el Presupuesto Participativo comienza a implementarse tras la crisis, económica, política y social de los años 2001 y 2002. Fue la ciudad de Rosario el primer municipio en adoptarlo, sancionando la ordenanza respectiva en 2002 y el primer presupuesto participativo correspondió al año 2003.​</a:t>
            </a:r>
            <a:endParaRPr lang="es-AR" dirty="0" smtClean="0"/>
          </a:p>
          <a:p>
            <a:r>
              <a:rPr lang="es-ES" dirty="0" smtClean="0"/>
              <a:t>Entre los años 2003 y 2007, se expandió la cantidad de municipios que adoptaron este mecanismo de participación ciudadana y ese último año comenzó a implementarse una política pública a nivel nacional tendiente a consolidarlo en todo el territorio nacional. </a:t>
            </a:r>
            <a:endParaRPr lang="es-AR" dirty="0" smtClean="0"/>
          </a:p>
          <a:p>
            <a:endParaRPr lang="es-AR" dirty="0"/>
          </a:p>
        </p:txBody>
      </p:sp>
      <p:pic>
        <p:nvPicPr>
          <p:cNvPr id="4" name="3 Imagen" descr="huancayo.png"/>
          <p:cNvPicPr>
            <a:picLocks noChangeAspect="1"/>
          </p:cNvPicPr>
          <p:nvPr/>
        </p:nvPicPr>
        <p:blipFill>
          <a:blip r:embed="rId2" cstate="print"/>
          <a:stretch>
            <a:fillRect/>
          </a:stretch>
        </p:blipFill>
        <p:spPr>
          <a:xfrm>
            <a:off x="5868144" y="260648"/>
            <a:ext cx="2281673" cy="1584176"/>
          </a:xfrm>
          <a:prstGeom prst="rect">
            <a:avLst/>
          </a:prstGeom>
        </p:spPr>
      </p:pic>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DESAFÍOS</a:t>
            </a:r>
            <a:endParaRPr lang="es-AR" dirty="0"/>
          </a:p>
        </p:txBody>
      </p:sp>
      <p:sp>
        <p:nvSpPr>
          <p:cNvPr id="3" name="2 Marcador de contenido"/>
          <p:cNvSpPr>
            <a:spLocks noGrp="1"/>
          </p:cNvSpPr>
          <p:nvPr>
            <p:ph sz="quarter" idx="1"/>
          </p:nvPr>
        </p:nvSpPr>
        <p:spPr/>
        <p:txBody>
          <a:bodyPr/>
          <a:lstStyle/>
          <a:p>
            <a:r>
              <a:rPr lang="es-AR" dirty="0" smtClean="0"/>
              <a:t>Despertar el interés en la población para lograr una creciente participación.</a:t>
            </a:r>
          </a:p>
          <a:p>
            <a:r>
              <a:rPr lang="es-AR" dirty="0" smtClean="0"/>
              <a:t>Dinamizar el proceso deliberativo para evitar el desgaste de los participantes</a:t>
            </a:r>
          </a:p>
          <a:p>
            <a:r>
              <a:rPr lang="es-AR" dirty="0" smtClean="0"/>
              <a:t>Aprender a establecer prioridades siendo solidarios con las necesidades de los demás</a:t>
            </a:r>
          </a:p>
          <a:p>
            <a:r>
              <a:rPr lang="es-AR" dirty="0" smtClean="0"/>
              <a:t>Trasladar la iniciativa a la ciudadanía, para que se multipliquen los proyectos y las partidas presupuestarias.</a:t>
            </a:r>
          </a:p>
          <a:p>
            <a:r>
              <a:rPr lang="es-AR" dirty="0" smtClean="0"/>
              <a:t>Aprovechar la experiencia participativa para impulsar nuevos mecanismos de la Democracia Real. </a:t>
            </a:r>
            <a:endParaRPr lang="es-AR" dirty="0"/>
          </a:p>
        </p:txBody>
      </p:sp>
      <p:pic>
        <p:nvPicPr>
          <p:cNvPr id="4" name="3 Imagen" descr="desafios.png"/>
          <p:cNvPicPr>
            <a:picLocks noChangeAspect="1"/>
          </p:cNvPicPr>
          <p:nvPr/>
        </p:nvPicPr>
        <p:blipFill>
          <a:blip r:embed="rId2" cstate="print"/>
          <a:stretch>
            <a:fillRect/>
          </a:stretch>
        </p:blipFill>
        <p:spPr>
          <a:xfrm>
            <a:off x="5511049" y="332656"/>
            <a:ext cx="2157295" cy="1008112"/>
          </a:xfrm>
          <a:prstGeom prst="rect">
            <a:avLst/>
          </a:prstGeom>
        </p:spPr>
      </p:pic>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PROCESO.jpg"/>
          <p:cNvPicPr>
            <a:picLocks noGrp="1" noChangeAspect="1"/>
          </p:cNvPicPr>
          <p:nvPr>
            <p:ph sz="quarter" idx="1"/>
          </p:nvPr>
        </p:nvPicPr>
        <p:blipFill>
          <a:blip r:embed="rId2" cstate="print"/>
          <a:stretch>
            <a:fillRect/>
          </a:stretch>
        </p:blipFill>
        <p:spPr>
          <a:xfrm>
            <a:off x="467544" y="620688"/>
            <a:ext cx="7776864" cy="5760640"/>
          </a:xfrm>
        </p:spPr>
      </p:pic>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301</TotalTime>
  <Words>352</Words>
  <Application>Microsoft Office PowerPoint</Application>
  <PresentationFormat>Presentación en pantalla (4:3)</PresentationFormat>
  <Paragraphs>52</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Mirador</vt:lpstr>
      <vt:lpstr>PRESUPUESTO PARTICIPATIVO</vt:lpstr>
      <vt:lpstr>DEMOCRACIA REAL</vt:lpstr>
      <vt:lpstr>CONCEPTOS BÁSICOS</vt:lpstr>
      <vt:lpstr>PRINCIPIOS</vt:lpstr>
      <vt:lpstr>OBJETIVOS</vt:lpstr>
      <vt:lpstr>CARACTERÍSTICAS</vt:lpstr>
      <vt:lpstr>ALGUNAS EXPERIENCIAS</vt:lpstr>
      <vt:lpstr>DESAFÍOS</vt:lpstr>
      <vt:lpstr>Diapositiva 9</vt:lpstr>
      <vt:lpstr>PROCESO SIMPLIFICADO  </vt:lpstr>
      <vt:lpstr>TRABAJO EN EQUIPO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PRESUPUESTO PARTICIPATIVO</dc:title>
  <dc:creator>Usuario</dc:creator>
  <cp:lastModifiedBy>Usuario</cp:lastModifiedBy>
  <cp:revision>51</cp:revision>
  <dcterms:created xsi:type="dcterms:W3CDTF">2018-11-21T00:15:48Z</dcterms:created>
  <dcterms:modified xsi:type="dcterms:W3CDTF">2018-11-22T14:15:09Z</dcterms:modified>
</cp:coreProperties>
</file>